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62" r:id="rId5"/>
    <p:sldId id="269" r:id="rId6"/>
    <p:sldId id="259" r:id="rId7"/>
    <p:sldId id="261" r:id="rId8"/>
    <p:sldId id="263" r:id="rId9"/>
    <p:sldId id="265" r:id="rId10"/>
    <p:sldId id="264" r:id="rId11"/>
    <p:sldId id="266" r:id="rId12"/>
    <p:sldId id="267" r:id="rId13"/>
    <p:sldId id="268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  <a:srgbClr val="0102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tmp>
</file>

<file path=ppt/media/image4.png>
</file>

<file path=ppt/media/image5.png>
</file>

<file path=ppt/media/image6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B8EF0-BFB9-79C9-43B6-9E341FCC03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2F6B6E-425C-F857-C87E-B4028CE3A5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BDA400-3D9C-2132-1626-7DA32B898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0B2F-2F5B-49A0-B272-0BBB5F74ACDE}" type="datetimeFigureOut">
              <a:rPr lang="en-GB" smtClean="0"/>
              <a:t>09/04/2025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36EF92-81C5-E613-9115-08EB7DA43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4AEF7-4F4E-8AA6-24B8-5E3127758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6040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98719-D67B-7C57-FDCB-17978A93E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32D340-598B-4A3C-F32C-1ED2F0B0C5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83EB67-6558-D800-F46A-4B425A36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0B2F-2F5B-49A0-B272-0BBB5F74ACDE}" type="datetimeFigureOut">
              <a:rPr lang="en-GB" smtClean="0"/>
              <a:t>09/04/2025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09F5C-7ACF-8216-6108-B37DC832A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A05477-9402-690D-04B7-2B002C2E0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7714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945764-10FB-B1FB-FADD-0E0DFBE3B8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FBF657-11AE-A9D0-D995-57D770C6B1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890FD8-9904-2981-4BBC-E1C9910FD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0B2F-2F5B-49A0-B272-0BBB5F74ACDE}" type="datetimeFigureOut">
              <a:rPr lang="en-GB" smtClean="0"/>
              <a:t>09/04/2025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344DFE-BCB4-CFB1-843F-341790E27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307A3D-B080-331A-2177-F14E8902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1219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FB42D-67F2-C4D2-F4D0-A30209777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0645D-80C2-88C6-9B2D-C5217E22F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F06BC-DE7A-8E4D-ABC9-31DA1FFB0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0B2F-2F5B-49A0-B272-0BBB5F74ACDE}" type="datetimeFigureOut">
              <a:rPr lang="en-GB" smtClean="0"/>
              <a:t>09/04/2025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C68BC8-9879-6710-61AA-683FB8654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00E81-F83A-03FD-0410-06287AA9B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9370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F9C08-22DE-C636-EE44-A556E0C33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1DE469-6850-E30C-9F8B-B0C3186352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C22DB1-4842-9BF5-6B10-7A820D8F6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0B2F-2F5B-49A0-B272-0BBB5F74ACDE}" type="datetimeFigureOut">
              <a:rPr lang="en-GB" smtClean="0"/>
              <a:t>09/04/2025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315AC-99D6-A4D3-8A11-FB91768DB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5FE46-1133-D9F0-4A62-BF6A3A36A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2333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3BF5A-92D6-0170-9962-ED9C24CED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97CA7-2A77-0BF8-2B54-596FAB6ED5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2AD3C7-AF9D-1156-8FCD-4D25715722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798E7C-7EB5-E289-3FB6-FC2775F8B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0B2F-2F5B-49A0-B272-0BBB5F74ACDE}" type="datetimeFigureOut">
              <a:rPr lang="en-GB" smtClean="0"/>
              <a:t>09/04/2025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3EF11A-689C-B991-C37D-57F4E232C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E16025-833A-1032-CBB1-DDDF1DB88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2185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E393D-46A5-8EA2-7A01-DF999DC0B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0DE8A7-5660-3887-B369-C61A06BBD7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BF70C6-9BB8-66CB-1D39-38050C94F1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F6D584-059A-CA5C-457B-21A619C41B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164202-F08B-91AB-60DA-956676837C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7F4A6A-A85E-C3EF-0CBC-5152C94AA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0B2F-2F5B-49A0-B272-0BBB5F74ACDE}" type="datetimeFigureOut">
              <a:rPr lang="en-GB" smtClean="0"/>
              <a:t>09/04/2025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026D74-DAB6-3C93-F846-8BF93D5CB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18A9EC-0959-89D0-0E8C-5DDB77FBF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620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39638-D4D3-E438-DDB4-B3AAE9A1E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36927B-E4ED-C849-87A9-BAA0EE496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0B2F-2F5B-49A0-B272-0BBB5F74ACDE}" type="datetimeFigureOut">
              <a:rPr lang="en-GB" smtClean="0"/>
              <a:t>09/04/2025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67770B-5C46-B1A0-36A7-60CC8384A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897E59-60B2-C751-3E6E-F14BA8204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8812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862316-5E12-82E8-CBBE-1F321374E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0B2F-2F5B-49A0-B272-0BBB5F74ACDE}" type="datetimeFigureOut">
              <a:rPr lang="en-GB" smtClean="0"/>
              <a:t>09/04/2025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16783B-9692-F197-3D40-530852BAD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8883F3-970A-6968-BE40-723E0D434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1500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73F6A-DE4B-B231-4F4F-BE9247B95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08A3D-394D-D3A9-17B8-D236F2EF7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C57F45-34F4-E575-F4C4-7FF54A3D1C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91430B-6C9B-958E-F1AF-EBC8B0130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0B2F-2F5B-49A0-B272-0BBB5F74ACDE}" type="datetimeFigureOut">
              <a:rPr lang="en-GB" smtClean="0"/>
              <a:t>09/04/2025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A0DB71-405E-1305-9276-34DAA1C03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5C040D-AEE4-4D04-6E46-0B9DE6272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5815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F901B-AA13-BDA9-80AB-B66F5238F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1D97EA-B884-C365-FC00-B291107321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2D717E-5FA5-BD49-3A96-7E3E6C7943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EDEA98-C42D-47A5-6D97-830B5E50E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0B2F-2F5B-49A0-B272-0BBB5F74ACDE}" type="datetimeFigureOut">
              <a:rPr lang="en-GB" smtClean="0"/>
              <a:t>09/04/2025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15327E-43EC-4309-BB90-76528692C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602FAD-C02E-EA72-A005-63DF965B8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6989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233884-F208-D280-185F-1276A2504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96012-87A5-2EB9-8AB7-7B3D0006A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65E861-1CEB-207A-D68E-4838D7AECD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A30B2F-2F5B-49A0-B272-0BBB5F74ACDE}" type="datetimeFigureOut">
              <a:rPr lang="en-GB" smtClean="0"/>
              <a:t>09/04/2025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1674A2-AC38-5220-4328-81D58FC6C5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32C3D-460C-69E3-C824-E6D2E61096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1067C07-7980-49DE-B8BB-D38344CA0D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4272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ico.org.uk/for-organisations/law-enforcement/guide-to-le-processing/penalties/" TargetMode="External"/><Relationship Id="rId2" Type="http://schemas.openxmlformats.org/officeDocument/2006/relationships/hyperlink" Target="https://ico.org.uk/for-organisations/report-a-breach/personal-data-breach/personal-data-breaches-a-guide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bm.com/think/topics/information-security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8EE7A-969A-E86E-474D-525A40BF9C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1865" y="-381596"/>
            <a:ext cx="5436079" cy="2429471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New England Hospital Security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8CC2A-52EE-927D-5299-A1BD92D69B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2448" y="2528928"/>
            <a:ext cx="5436079" cy="3380978"/>
          </a:xfrm>
        </p:spPr>
        <p:txBody>
          <a:bodyPr>
            <a:normAutofit lnSpcReduction="10000"/>
          </a:bodyPr>
          <a:lstStyle/>
          <a:p>
            <a:pPr algn="l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An assessment of the New England Hospital overviewing:</a:t>
            </a:r>
          </a:p>
          <a:p>
            <a:pPr algn="l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- Security issues</a:t>
            </a:r>
          </a:p>
          <a:p>
            <a:pPr algn="l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- Vulnerabilities</a:t>
            </a:r>
          </a:p>
          <a:p>
            <a:pPr marL="342900" indent="-342900" algn="l">
              <a:buFontTx/>
              <a:buChar char="-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Mitigation strategies</a:t>
            </a:r>
          </a:p>
          <a:p>
            <a:pPr algn="l"/>
            <a:r>
              <a:rPr lang="en-GB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(Talk about what it is, 1</a:t>
            </a:r>
            <a:r>
              <a:rPr lang="en-GB" baseline="30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</a:t>
            </a:r>
            <a:r>
              <a:rPr lang="en-GB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its kind, opened Maidstone Kent, 4 may 2022 services for covid and provides 300 beds for rehabilitation)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A579C7-E820-DFE2-B6B2-1EBAF0C3B9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597" r="7741"/>
          <a:stretch/>
        </p:blipFill>
        <p:spPr>
          <a:xfrm>
            <a:off x="6096000" y="437173"/>
            <a:ext cx="5712303" cy="518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004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D0D60-DC68-9F10-3A96-9963BEDBD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Identified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1E1F1-DF5E-72EC-5FE7-A2D9EA97C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5639"/>
            <a:ext cx="10515600" cy="4351338"/>
          </a:xfrm>
        </p:spPr>
        <p:txBody>
          <a:bodyPr>
            <a:normAutofit/>
          </a:bodyPr>
          <a:lstStyle/>
          <a:p>
            <a:r>
              <a:rPr lang="en-GB" sz="2400" dirty="0"/>
              <a:t>End of Life</a:t>
            </a:r>
          </a:p>
          <a:p>
            <a:r>
              <a:rPr lang="en-GB" sz="2400" dirty="0"/>
              <a:t>Lack of Firewalls</a:t>
            </a:r>
          </a:p>
          <a:p>
            <a:r>
              <a:rPr lang="en-GB" sz="2400" dirty="0"/>
              <a:t>Lack of 2FA</a:t>
            </a:r>
          </a:p>
          <a:p>
            <a:r>
              <a:rPr lang="en-GB" sz="2400" dirty="0"/>
              <a:t>Insufficient Security and Access Control</a:t>
            </a:r>
          </a:p>
          <a:p>
            <a:r>
              <a:rPr lang="en-GB" sz="2400" dirty="0"/>
              <a:t>Lack of Antivirus</a:t>
            </a:r>
          </a:p>
          <a:p>
            <a:r>
              <a:rPr lang="en-GB" sz="2400" dirty="0"/>
              <a:t>Lack of Encryption</a:t>
            </a:r>
          </a:p>
          <a:p>
            <a:r>
              <a:rPr lang="en-GB" sz="2400" dirty="0"/>
              <a:t>Lack of Network Segmentation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</a:rPr>
              <a:t>These issues are easily </a:t>
            </a:r>
            <a:r>
              <a:rPr lang="en-GB" sz="2400" dirty="0" err="1">
                <a:solidFill>
                  <a:srgbClr val="FF0000"/>
                </a:solidFill>
              </a:rPr>
              <a:t>solveable</a:t>
            </a:r>
            <a:r>
              <a:rPr lang="en-GB" sz="2400" dirty="0">
                <a:solidFill>
                  <a:srgbClr val="FF0000"/>
                </a:solidFill>
              </a:rPr>
              <a:t> via the implementation of the lacking systems and the updating and improvement of current systems</a:t>
            </a:r>
          </a:p>
        </p:txBody>
      </p:sp>
    </p:spTree>
    <p:extLst>
      <p:ext uri="{BB962C8B-B14F-4D97-AF65-F5344CB8AC3E}">
        <p14:creationId xmlns:p14="http://schemas.microsoft.com/office/powerpoint/2010/main" val="9052667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A1AAA-2A93-F458-D532-21B001924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Penetration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03C96-813B-0349-FCEF-66B0F0616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GB" dirty="0"/>
              <a:t>Kali Linux </a:t>
            </a:r>
            <a:r>
              <a:rPr lang="en-GB" dirty="0">
                <a:solidFill>
                  <a:srgbClr val="FF0000"/>
                </a:solidFill>
              </a:rPr>
              <a:t>(Open source, modular and over 300 tools preinstalled for exploiting)</a:t>
            </a:r>
          </a:p>
          <a:p>
            <a:r>
              <a:rPr lang="en-GB" dirty="0"/>
              <a:t>nMap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/>
              <a:t>&amp;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/>
              <a:t>Metasploit </a:t>
            </a:r>
            <a:r>
              <a:rPr lang="en-GB" dirty="0">
                <a:solidFill>
                  <a:srgbClr val="FF0000"/>
                </a:solidFill>
              </a:rPr>
              <a:t>(Network scanning Windows 10 allowing Metasploit)</a:t>
            </a:r>
            <a:r>
              <a:rPr lang="en-GB" dirty="0"/>
              <a:t> </a:t>
            </a:r>
            <a:r>
              <a:rPr lang="en-GB" dirty="0">
                <a:solidFill>
                  <a:srgbClr val="FF0000"/>
                </a:solidFill>
              </a:rPr>
              <a:t>(Windows exploit via </a:t>
            </a:r>
            <a:r>
              <a:rPr lang="en-GB" dirty="0" err="1">
                <a:solidFill>
                  <a:srgbClr val="FF0000"/>
                </a:solidFill>
              </a:rPr>
              <a:t>EternalBlue</a:t>
            </a:r>
            <a:r>
              <a:rPr lang="en-GB" dirty="0">
                <a:solidFill>
                  <a:srgbClr val="FF0000"/>
                </a:solidFill>
              </a:rPr>
              <a:t>)</a:t>
            </a:r>
            <a:endParaRPr lang="en-GB" dirty="0"/>
          </a:p>
          <a:p>
            <a:r>
              <a:rPr lang="en-GB" dirty="0"/>
              <a:t>TheHarvester </a:t>
            </a:r>
            <a:r>
              <a:rPr lang="en-GB" dirty="0">
                <a:solidFill>
                  <a:srgbClr val="FF0000"/>
                </a:solidFill>
              </a:rPr>
              <a:t>(Sniffing data, acquiring emails, domains, hosts etc)</a:t>
            </a:r>
            <a:endParaRPr lang="en-GB" dirty="0"/>
          </a:p>
          <a:p>
            <a:r>
              <a:rPr lang="en-GB" dirty="0"/>
              <a:t>ShellPhish </a:t>
            </a:r>
            <a:r>
              <a:rPr lang="en-GB" dirty="0">
                <a:solidFill>
                  <a:srgbClr val="FF0000"/>
                </a:solidFill>
              </a:rPr>
              <a:t>(Phishing to take input logins from mimic site)</a:t>
            </a:r>
            <a:endParaRPr lang="en-GB" dirty="0"/>
          </a:p>
          <a:p>
            <a:r>
              <a:rPr lang="en-GB" dirty="0"/>
              <a:t>SQL Map </a:t>
            </a:r>
            <a:r>
              <a:rPr lang="en-GB" dirty="0">
                <a:solidFill>
                  <a:srgbClr val="FF0000"/>
                </a:solidFill>
              </a:rPr>
              <a:t>(SQL Injections to acquire database info)</a:t>
            </a:r>
          </a:p>
          <a:p>
            <a:r>
              <a:rPr lang="en-GB" dirty="0"/>
              <a:t>OpenVAS performs vulnerability scans and makes reports</a:t>
            </a:r>
          </a:p>
          <a:p>
            <a:endParaRPr lang="en-GB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7776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BFB54-3D5E-63C8-9400-69D38043D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Potential Damages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79A02-18B4-D3C0-EE60-138326F7D7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3555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Legal repercussions for not following guidelines </a:t>
            </a:r>
            <a:r>
              <a:rPr lang="en-GB" dirty="0">
                <a:solidFill>
                  <a:srgbClr val="FF0000"/>
                </a:solidFill>
              </a:rPr>
              <a:t>(report breaches to supervisory authority with 72 hours </a:t>
            </a:r>
            <a:r>
              <a:rPr lang="en-GB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Personal data breaches: a guide | ICO</a:t>
            </a:r>
            <a:r>
              <a:rPr lang="en-GB" dirty="0">
                <a:solidFill>
                  <a:srgbClr val="FF0000"/>
                </a:solidFill>
              </a:rPr>
              <a:t>)</a:t>
            </a:r>
          </a:p>
          <a:p>
            <a:r>
              <a:rPr lang="en-GB" dirty="0"/>
              <a:t>Fines </a:t>
            </a:r>
            <a:r>
              <a:rPr lang="en-GB" dirty="0">
                <a:solidFill>
                  <a:srgbClr val="FF0000"/>
                </a:solidFill>
              </a:rPr>
              <a:t>(17.5 million or 4% of total turnover </a:t>
            </a:r>
            <a:r>
              <a:rPr lang="en-GB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Penalties | ICO</a:t>
            </a:r>
            <a:r>
              <a:rPr lang="en-GB" dirty="0">
                <a:solidFill>
                  <a:srgbClr val="FF0000"/>
                </a:solidFill>
              </a:rPr>
              <a:t>) (</a:t>
            </a:r>
            <a:r>
              <a:rPr lang="en-GB" dirty="0" err="1">
                <a:solidFill>
                  <a:srgbClr val="FF0000"/>
                </a:solidFill>
              </a:rPr>
              <a:t>eg</a:t>
            </a:r>
            <a:r>
              <a:rPr lang="en-GB" dirty="0">
                <a:solidFill>
                  <a:srgbClr val="FF0000"/>
                </a:solidFill>
              </a:rPr>
              <a:t> British airways got a 20million fine)</a:t>
            </a:r>
          </a:p>
          <a:p>
            <a:r>
              <a:rPr lang="en-GB" dirty="0"/>
              <a:t>Loss of Data</a:t>
            </a:r>
          </a:p>
          <a:p>
            <a:r>
              <a:rPr lang="en-GB" dirty="0"/>
              <a:t>Loss of Credibility, Trust and Reputation </a:t>
            </a:r>
            <a:r>
              <a:rPr lang="en-GB" dirty="0">
                <a:solidFill>
                  <a:srgbClr val="FF0000"/>
                </a:solidFill>
              </a:rPr>
              <a:t>(If </a:t>
            </a:r>
            <a:r>
              <a:rPr lang="en-GB" dirty="0" err="1">
                <a:solidFill>
                  <a:srgbClr val="FF0000"/>
                </a:solidFill>
              </a:rPr>
              <a:t>theres</a:t>
            </a:r>
            <a:r>
              <a:rPr lang="en-GB" dirty="0">
                <a:solidFill>
                  <a:srgbClr val="FF0000"/>
                </a:solidFill>
              </a:rPr>
              <a:t> been a breach and people have been affected, they are less likely to trust the organisation and use it)</a:t>
            </a:r>
            <a:endParaRPr lang="en-GB" dirty="0"/>
          </a:p>
          <a:p>
            <a:r>
              <a:rPr lang="en-GB" dirty="0"/>
              <a:t>Damage to Systems </a:t>
            </a:r>
          </a:p>
          <a:p>
            <a:r>
              <a:rPr lang="en-GB" dirty="0"/>
              <a:t>Danger to Patients and Staff </a:t>
            </a:r>
            <a:r>
              <a:rPr lang="en-GB" dirty="0">
                <a:solidFill>
                  <a:srgbClr val="FF0000"/>
                </a:solidFill>
              </a:rPr>
              <a:t>(Malicious Characters holding private data which may be used for ransom, Impersonation, fraud)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28962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E4C7A-4D9C-ADA7-8E83-00302C99B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Mitigation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DD5C3-83AF-AE90-20C0-8EF1E9990F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3555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Upgrade to New Systems </a:t>
            </a:r>
          </a:p>
          <a:p>
            <a:pPr marL="0" indent="0">
              <a:buNone/>
            </a:pPr>
            <a:r>
              <a:rPr lang="en-GB" dirty="0"/>
              <a:t>	- e.g. Windows Server 2022 and Windows 11 </a:t>
            </a:r>
            <a:r>
              <a:rPr lang="en-GB" dirty="0">
                <a:solidFill>
                  <a:srgbClr val="FF0000"/>
                </a:solidFill>
              </a:rPr>
              <a:t>(these may require higher specifications on hardware that the old hardware may not have, as a result having to upgrade hardware (cost)</a:t>
            </a: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</a:rPr>
              <a:t>	</a:t>
            </a:r>
            <a:r>
              <a:rPr lang="en-GB" dirty="0"/>
              <a:t>- Have better security protection and features to mitigate threats</a:t>
            </a:r>
          </a:p>
          <a:p>
            <a:pPr marL="0" indent="0">
              <a:buNone/>
            </a:pPr>
            <a:r>
              <a:rPr lang="en-GB" dirty="0"/>
              <a:t>	- Can help resolve and mitigate risks relating to End of Life and 	  	   Legacy</a:t>
            </a:r>
          </a:p>
          <a:p>
            <a:r>
              <a:rPr lang="en-GB" dirty="0"/>
              <a:t>Implement Firewalls</a:t>
            </a:r>
          </a:p>
          <a:p>
            <a:pPr marL="0" indent="0">
              <a:buNone/>
            </a:pPr>
            <a:r>
              <a:rPr lang="en-GB" dirty="0"/>
              <a:t>	- Protect network against unauthorised access via controlling                                                   	   network traffic</a:t>
            </a:r>
          </a:p>
          <a:p>
            <a:pPr marL="0" indent="0">
              <a:buNone/>
            </a:pPr>
            <a:r>
              <a:rPr lang="en-GB" dirty="0"/>
              <a:t>	- Protects against SQL Injection, Heap-based Buffer overflow, 	 	   Malware, DoS/DDoS, Brute-force attack</a:t>
            </a:r>
          </a:p>
        </p:txBody>
      </p:sp>
    </p:spTree>
    <p:extLst>
      <p:ext uri="{BB962C8B-B14F-4D97-AF65-F5344CB8AC3E}">
        <p14:creationId xmlns:p14="http://schemas.microsoft.com/office/powerpoint/2010/main" val="18937601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426147-41C5-5939-C07B-AC2AFA7BC3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0267D-4231-2C59-DFCC-E3A81F1A9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Mitigation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D1D00-0CC2-E2B5-A08C-5504D5CC52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355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Implement Two Factor Authentication / External Approval System</a:t>
            </a:r>
          </a:p>
          <a:p>
            <a:pPr marL="0" indent="0">
              <a:buNone/>
            </a:pPr>
            <a:r>
              <a:rPr lang="en-GB" dirty="0"/>
              <a:t>	- Access requires two levels of identification</a:t>
            </a:r>
          </a:p>
          <a:p>
            <a:pPr marL="0" indent="0">
              <a:buNone/>
            </a:pPr>
            <a:r>
              <a:rPr lang="en-GB" dirty="0"/>
              <a:t>	- Protects against Phishing, Brute-force attack, Keylogging</a:t>
            </a:r>
          </a:p>
          <a:p>
            <a:pPr marL="0" indent="0">
              <a:buNone/>
            </a:pPr>
            <a:r>
              <a:rPr lang="en-GB" dirty="0"/>
              <a:t>	- If Login info is breached, the threat is reduced as second 	 	   clearance is required</a:t>
            </a:r>
          </a:p>
          <a:p>
            <a:r>
              <a:rPr lang="en-GB" dirty="0"/>
              <a:t>Improve Security and Access Control</a:t>
            </a:r>
          </a:p>
          <a:p>
            <a:pPr marL="0" indent="0">
              <a:buNone/>
            </a:pPr>
            <a:r>
              <a:rPr lang="en-GB" dirty="0"/>
              <a:t>	- Restricting access to resources via regulating who can view 	   resources based on clearance/role</a:t>
            </a:r>
          </a:p>
          <a:p>
            <a:pPr marL="0" indent="0">
              <a:buNone/>
            </a:pPr>
            <a:r>
              <a:rPr lang="en-GB" dirty="0"/>
              <a:t>	- Protects against Unauthorised access, Privilege escalation, 	   Brute-force attack, Phishing</a:t>
            </a:r>
          </a:p>
        </p:txBody>
      </p:sp>
    </p:spTree>
    <p:extLst>
      <p:ext uri="{BB962C8B-B14F-4D97-AF65-F5344CB8AC3E}">
        <p14:creationId xmlns:p14="http://schemas.microsoft.com/office/powerpoint/2010/main" val="3731824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8CCE4D-66CB-2890-3F7D-CFC74D513D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F3268-1A56-5E39-56E2-C3D3DDA64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Mitigation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0BEB1-0290-2804-1E6E-CB616498C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355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Implement Antivirus</a:t>
            </a:r>
          </a:p>
          <a:p>
            <a:pPr marL="0" indent="0">
              <a:buNone/>
            </a:pPr>
            <a:r>
              <a:rPr lang="en-GB" dirty="0"/>
              <a:t>	- Scans system for viruses and other digital threats and 	  	   eliminates them</a:t>
            </a:r>
          </a:p>
          <a:p>
            <a:pPr marL="0" indent="0">
              <a:buNone/>
            </a:pPr>
            <a:r>
              <a:rPr lang="en-GB" dirty="0"/>
              <a:t>	- Protects against Malware</a:t>
            </a:r>
          </a:p>
          <a:p>
            <a:r>
              <a:rPr lang="en-GB" dirty="0"/>
              <a:t>Implement Encryption</a:t>
            </a:r>
          </a:p>
          <a:p>
            <a:pPr marL="0" indent="0">
              <a:buNone/>
            </a:pPr>
            <a:r>
              <a:rPr lang="en-GB" dirty="0"/>
              <a:t>	- Converting plaintext into ciphered text which makes it 		   unreadable without the decryption key </a:t>
            </a:r>
            <a:r>
              <a:rPr lang="en-GB" dirty="0">
                <a:solidFill>
                  <a:srgbClr val="FF0000"/>
                </a:solidFill>
              </a:rPr>
              <a:t>(only the two intended users have access to the keys)</a:t>
            </a: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</a:rPr>
              <a:t>	</a:t>
            </a:r>
            <a:r>
              <a:rPr lang="en-GB" dirty="0"/>
              <a:t>- Protects against Brute-force attacks, Phishing, Man-in-the-	  	   Middle, SQL Injection, DoS/DDoS</a:t>
            </a:r>
          </a:p>
        </p:txBody>
      </p:sp>
    </p:spTree>
    <p:extLst>
      <p:ext uri="{BB962C8B-B14F-4D97-AF65-F5344CB8AC3E}">
        <p14:creationId xmlns:p14="http://schemas.microsoft.com/office/powerpoint/2010/main" val="2119586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66B8E1-9A2E-F390-6A1C-02A4D37BBB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9F572-0306-2666-8BA6-C0F7978F5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Mitigation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1E3BB-F040-29FD-C7FA-6C6DA08A9D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3555"/>
            <a:ext cx="10515600" cy="4351338"/>
          </a:xfrm>
        </p:spPr>
        <p:txBody>
          <a:bodyPr/>
          <a:lstStyle/>
          <a:p>
            <a:r>
              <a:rPr lang="en-GB" dirty="0"/>
              <a:t>Implement Network Segmentation</a:t>
            </a:r>
          </a:p>
          <a:p>
            <a:pPr marL="0" indent="0">
              <a:buNone/>
            </a:pPr>
            <a:r>
              <a:rPr lang="en-GB" dirty="0"/>
              <a:t>	- Divides network into smaller isolated networks</a:t>
            </a:r>
          </a:p>
          <a:p>
            <a:pPr marL="0" indent="0">
              <a:buNone/>
            </a:pPr>
            <a:r>
              <a:rPr lang="en-GB" dirty="0"/>
              <a:t>	- Limits damage by restricting damage to only the breached 	  	   segment </a:t>
            </a:r>
            <a:r>
              <a:rPr lang="en-GB" dirty="0">
                <a:solidFill>
                  <a:srgbClr val="FF0000"/>
                </a:solidFill>
              </a:rPr>
              <a:t>It doesn’t Protect in a similar way to other strategies, </a:t>
            </a:r>
            <a:endParaRPr lang="en-GB" dirty="0"/>
          </a:p>
          <a:p>
            <a:r>
              <a:rPr lang="en-GB" dirty="0"/>
              <a:t>Implement Packet Filtering</a:t>
            </a:r>
          </a:p>
          <a:p>
            <a:pPr marL="0" indent="0">
              <a:buNone/>
            </a:pPr>
            <a:r>
              <a:rPr lang="en-GB" dirty="0"/>
              <a:t>	- Passes and blocks data packages based on IP source, ports 	   and protocols</a:t>
            </a:r>
          </a:p>
          <a:p>
            <a:pPr marL="0" indent="0">
              <a:buNone/>
            </a:pPr>
            <a:r>
              <a:rPr lang="en-GB" dirty="0"/>
              <a:t>	- Protects against DoS/DDoS, Malware, Spoofing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69944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9E257-4B5E-020E-9E01-BD1018020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Mitigation Strategies - Human Elements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74604-1426-056E-018E-EB786F0C7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2400" dirty="0"/>
              <a:t>Human Elements – Gossip</a:t>
            </a:r>
          </a:p>
          <a:p>
            <a:pPr marL="0" indent="0">
              <a:buNone/>
            </a:pPr>
            <a:r>
              <a:rPr lang="en-GB" sz="2400" dirty="0"/>
              <a:t>	- Implement Consequence Management System</a:t>
            </a:r>
          </a:p>
          <a:p>
            <a:pPr marL="0" indent="0">
              <a:buNone/>
            </a:pPr>
            <a:r>
              <a:rPr lang="en-GB" sz="2400" dirty="0"/>
              <a:t>	- Educate staff on Information Security and data privacy</a:t>
            </a:r>
          </a:p>
          <a:p>
            <a:r>
              <a:rPr lang="en-GB" sz="2400" dirty="0"/>
              <a:t>Human Elements – Phishing Links</a:t>
            </a:r>
          </a:p>
          <a:p>
            <a:pPr marL="0" indent="0">
              <a:buNone/>
            </a:pPr>
            <a:r>
              <a:rPr lang="en-GB" sz="2400" dirty="0"/>
              <a:t>	- Educate staff on Information Security and data privacy</a:t>
            </a:r>
          </a:p>
          <a:p>
            <a:pPr marL="0" indent="0">
              <a:buNone/>
            </a:pPr>
            <a:r>
              <a:rPr lang="en-GB" sz="2400" dirty="0"/>
              <a:t>	- Educate staff what phishing is and what to look out for</a:t>
            </a:r>
          </a:p>
          <a:p>
            <a:pPr marL="0" indent="0">
              <a:buNone/>
            </a:pPr>
            <a:r>
              <a:rPr lang="en-GB" sz="2400" dirty="0"/>
              <a:t>	- Implement scanners to check and warn staff about dangerous links</a:t>
            </a:r>
          </a:p>
          <a:p>
            <a:r>
              <a:rPr lang="en-GB" sz="2400" dirty="0"/>
              <a:t>Human Elements – Removeable Media</a:t>
            </a:r>
          </a:p>
          <a:p>
            <a:pPr marL="0" indent="0">
              <a:buNone/>
            </a:pPr>
            <a:r>
              <a:rPr lang="en-GB" sz="2400" dirty="0"/>
              <a:t>	- Block access to ports and use of external devices </a:t>
            </a:r>
          </a:p>
          <a:p>
            <a:pPr marL="0" indent="0">
              <a:buNone/>
            </a:pPr>
            <a:r>
              <a:rPr lang="en-GB" sz="2400" dirty="0"/>
              <a:t>	- Educate staff on Information Security and data privacy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18806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C4F66-4841-F749-028C-7B0EF9EA5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Cloud Computing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6C9AC-97E3-499F-8A27-1B3A9CB76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What is Cloud Computing?</a:t>
            </a:r>
          </a:p>
          <a:p>
            <a:r>
              <a:rPr lang="en-GB" dirty="0"/>
              <a:t>The use of remote servers via the internet (</a:t>
            </a:r>
            <a:r>
              <a:rPr lang="en-GB" dirty="0">
                <a:solidFill>
                  <a:srgbClr val="FF0000"/>
                </a:solidFill>
              </a:rPr>
              <a:t>as a host)</a:t>
            </a:r>
            <a:r>
              <a:rPr lang="en-GB" dirty="0"/>
              <a:t> to handle and manage data</a:t>
            </a:r>
          </a:p>
          <a:p>
            <a:pPr marL="0" indent="0">
              <a:buNone/>
            </a:pPr>
            <a:r>
              <a:rPr lang="en-GB" dirty="0"/>
              <a:t>Why to move to Cloud Computing</a:t>
            </a:r>
          </a:p>
          <a:p>
            <a:r>
              <a:rPr lang="en-GB" dirty="0"/>
              <a:t>Flexibility</a:t>
            </a:r>
            <a:r>
              <a:rPr lang="en-GB" dirty="0">
                <a:solidFill>
                  <a:srgbClr val="FF0000"/>
                </a:solidFill>
              </a:rPr>
              <a:t> (quick to adapt to changes)</a:t>
            </a:r>
            <a:r>
              <a:rPr lang="en-GB" dirty="0"/>
              <a:t>, Efficiency </a:t>
            </a:r>
            <a:r>
              <a:rPr lang="en-GB" dirty="0">
                <a:solidFill>
                  <a:srgbClr val="FF0000"/>
                </a:solidFill>
              </a:rPr>
              <a:t>(reduce operational costs)</a:t>
            </a:r>
            <a:r>
              <a:rPr lang="en-GB" dirty="0"/>
              <a:t> and Innovation </a:t>
            </a:r>
            <a:r>
              <a:rPr lang="en-GB" dirty="0">
                <a:solidFill>
                  <a:srgbClr val="FF0000"/>
                </a:solidFill>
              </a:rPr>
              <a:t>(adopts new tech faster)</a:t>
            </a:r>
          </a:p>
          <a:p>
            <a:r>
              <a:rPr lang="en-GB" dirty="0"/>
              <a:t>Inbuilt Security and security expert associates in provider orgs</a:t>
            </a:r>
          </a:p>
          <a:p>
            <a:pPr marL="0" indent="0">
              <a:buNone/>
            </a:pPr>
            <a:r>
              <a:rPr lang="en-GB" dirty="0"/>
              <a:t>Disadvantages of Cloud Computing</a:t>
            </a:r>
          </a:p>
          <a:p>
            <a:r>
              <a:rPr lang="en-GB" dirty="0"/>
              <a:t>Reliant on internet connectivity </a:t>
            </a:r>
            <a:r>
              <a:rPr lang="en-GB" dirty="0">
                <a:solidFill>
                  <a:srgbClr val="FF0000"/>
                </a:solidFill>
              </a:rPr>
              <a:t>(if there is an outage, these risk to accessibility, however in the world based and reliant on the internet, this risk will naturally reduce)</a:t>
            </a:r>
          </a:p>
          <a:p>
            <a:r>
              <a:rPr lang="en-GB" dirty="0"/>
              <a:t>Expensive upfront investment and maintenance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79828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15315-20EA-DDE8-300A-7EB34CAEF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Cloud Computing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CCE57AD-0E95-EA10-5B50-92447AB76A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3 Main Cloud Platform Providers:</a:t>
            </a:r>
            <a:r>
              <a:rPr lang="en-GB" dirty="0">
                <a:solidFill>
                  <a:srgbClr val="FF0000"/>
                </a:solidFill>
              </a:rPr>
              <a:t> (Which are </a:t>
            </a:r>
            <a:r>
              <a:rPr lang="en-GB" dirty="0" err="1">
                <a:solidFill>
                  <a:srgbClr val="FF0000"/>
                </a:solidFill>
              </a:rPr>
              <a:t>gdpr</a:t>
            </a:r>
            <a:r>
              <a:rPr lang="en-GB" dirty="0">
                <a:solidFill>
                  <a:srgbClr val="FF0000"/>
                </a:solidFill>
              </a:rPr>
              <a:t> compliant)</a:t>
            </a:r>
          </a:p>
          <a:p>
            <a:r>
              <a:rPr lang="en-GB" dirty="0"/>
              <a:t>Amazon Web Services (AWS)</a:t>
            </a:r>
          </a:p>
          <a:p>
            <a:pPr marL="0" indent="0">
              <a:buNone/>
            </a:pPr>
            <a:r>
              <a:rPr lang="en-GB" dirty="0"/>
              <a:t>	- Offers a wide scale of security services such as encryption 	   and Monitoring and Logging</a:t>
            </a:r>
          </a:p>
          <a:p>
            <a:r>
              <a:rPr lang="en-GB" dirty="0"/>
              <a:t>Microsoft Azure</a:t>
            </a:r>
          </a:p>
          <a:p>
            <a:pPr marL="0" indent="0">
              <a:buNone/>
            </a:pPr>
            <a:r>
              <a:rPr lang="en-GB" dirty="0"/>
              <a:t>	- Provides a wide scale of security tools similar to AWS but 	   	   also provides tools suck as Identity and Access 	   	  	   Management (IAM)</a:t>
            </a: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</a:rPr>
              <a:t>(IAM manages user identities and access permissions) (currently used by NHS)</a:t>
            </a:r>
          </a:p>
          <a:p>
            <a:r>
              <a:rPr lang="en-GB" dirty="0"/>
              <a:t>Google Cloud Platform (GCP)</a:t>
            </a:r>
          </a:p>
          <a:p>
            <a:pPr marL="0" indent="0">
              <a:buNone/>
            </a:pPr>
            <a:r>
              <a:rPr lang="en-GB" dirty="0"/>
              <a:t>	- Specialises in data encryption and analytics</a:t>
            </a:r>
          </a:p>
        </p:txBody>
      </p:sp>
    </p:spTree>
    <p:extLst>
      <p:ext uri="{BB962C8B-B14F-4D97-AF65-F5344CB8AC3E}">
        <p14:creationId xmlns:p14="http://schemas.microsoft.com/office/powerpoint/2010/main" val="3096528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32238-3992-FF4E-B516-B2C80BFD3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Hospital IT Infrastructure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748E9-F60D-AAF5-0D86-B89D024E48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(Services operating on)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Workstations using Windows 8 or 10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Servers working on Windows 2016, 2019 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Legacy Windows XP systems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Online Web Services via Internet to access records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(Patient Information held on)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Linux based SQL servers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J2EE Java Glass Fish application servers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(Login system built through Java Resource Adapter Architecture)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Active directories, web servers, SQL databases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endParaRPr lang="en-GB" sz="2400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78086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58AB8-84F7-64CB-FEF0-AADCE6583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Cloud Computing - Migration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6359B-DEA7-E4F3-6599-D77AB9013F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/>
              <a:t>Moving resources from onsite storage (servers) to cloud storage platforms</a:t>
            </a:r>
          </a:p>
          <a:p>
            <a:pPr marL="0" indent="0">
              <a:buNone/>
            </a:pPr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list your resources, systems apps data</a:t>
            </a:r>
          </a:p>
          <a:p>
            <a:pPr marL="0" indent="0">
              <a:buNone/>
            </a:pPr>
            <a:r>
              <a:rPr lang="en-GB" dirty="0"/>
              <a:t>2</a:t>
            </a:r>
            <a:r>
              <a:rPr lang="en-GB" baseline="30000" dirty="0"/>
              <a:t>nd</a:t>
            </a:r>
            <a:r>
              <a:rPr lang="en-GB" dirty="0"/>
              <a:t> purpose</a:t>
            </a:r>
          </a:p>
          <a:p>
            <a:pPr marL="0" indent="0">
              <a:buNone/>
            </a:pPr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</a:t>
            </a:r>
            <a:r>
              <a:rPr lang="en-GB"/>
              <a:t>choose platform AZURE 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4 pick a migration approach from the 6 Rs approach (MAKE A PP ON 6R </a:t>
            </a:r>
          </a:p>
          <a:p>
            <a:pPr marL="0" indent="0">
              <a:buNone/>
            </a:pPr>
            <a:r>
              <a:rPr lang="en-GB" dirty="0"/>
              <a:t>5</a:t>
            </a:r>
            <a:r>
              <a:rPr lang="en-GB" baseline="30000" dirty="0"/>
              <a:t>th</a:t>
            </a:r>
            <a:r>
              <a:rPr lang="en-GB" dirty="0"/>
              <a:t> Make a incremental plan , not move everything at once, high risk!</a:t>
            </a:r>
          </a:p>
          <a:p>
            <a:pPr marL="0" indent="0">
              <a:buNone/>
            </a:pPr>
            <a:r>
              <a:rPr lang="en-GB" dirty="0"/>
              <a:t>6</a:t>
            </a:r>
            <a:r>
              <a:rPr lang="en-GB" baseline="30000" dirty="0"/>
              <a:t>th</a:t>
            </a:r>
            <a:r>
              <a:rPr lang="en-GB" dirty="0"/>
              <a:t> Train team</a:t>
            </a:r>
          </a:p>
          <a:p>
            <a:pPr marL="0" indent="0">
              <a:buNone/>
            </a:pPr>
            <a:r>
              <a:rPr lang="en-GB" dirty="0"/>
              <a:t>7</a:t>
            </a:r>
            <a:r>
              <a:rPr lang="en-GB" baseline="30000" dirty="0"/>
              <a:t>th</a:t>
            </a:r>
            <a:r>
              <a:rPr lang="en-GB" dirty="0"/>
              <a:t> Monitoring</a:t>
            </a:r>
          </a:p>
        </p:txBody>
      </p:sp>
    </p:spTree>
    <p:extLst>
      <p:ext uri="{BB962C8B-B14F-4D97-AF65-F5344CB8AC3E}">
        <p14:creationId xmlns:p14="http://schemas.microsoft.com/office/powerpoint/2010/main" val="665260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0B24A-21FB-DBC5-7D03-8261BB222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7992"/>
            <a:ext cx="10515600" cy="1325563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Why Security is Needed?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9216A-6FA0-6879-04B0-A0AEAD3CF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3555"/>
            <a:ext cx="10515600" cy="4351338"/>
          </a:xfrm>
        </p:spPr>
        <p:txBody>
          <a:bodyPr>
            <a:normAutofit fontScale="70000" lnSpcReduction="20000"/>
          </a:bodyPr>
          <a:lstStyle/>
          <a:p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Why is </a:t>
            </a:r>
            <a:r>
              <a:rPr lang="en-GB" sz="24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infoSec</a:t>
            </a: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important?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Prime target for attacks due to</a:t>
            </a:r>
          </a:p>
          <a:p>
            <a:pPr marL="0" indent="0">
              <a:buNone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 value and importance </a:t>
            </a: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(NHS Synnovis Ransomware				         Attack, up to 300 million records including patient data were stolen, June2024)</a:t>
            </a: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Keep data secure </a:t>
            </a: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(and protected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against internal or external damage)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Reduce Risk of security breaches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Mitigate and remediate damage in</a:t>
            </a:r>
          </a:p>
          <a:p>
            <a:pPr marL="0" indent="0">
              <a:buNone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case of breaches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Maintain the principles of CIA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(Foundational to InfoSec, what it means?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preventing </a:t>
            </a:r>
            <a:r>
              <a:rPr lang="en-GB" sz="24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unathorised</a:t>
            </a: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access 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Preventing tampering to ensure authenticity and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reliability, data available when needed by authorised personnel in org)</a:t>
            </a:r>
          </a:p>
          <a:p>
            <a:endParaRPr lang="en-GB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948B52-45EA-DCAB-7A12-BD296B24F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9511" y="1703555"/>
            <a:ext cx="4304289" cy="39251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D8E5E3-3E0E-E6D0-4DA4-CFE851738CDD}"/>
              </a:ext>
            </a:extLst>
          </p:cNvPr>
          <p:cNvSpPr txBox="1"/>
          <p:nvPr/>
        </p:nvSpPr>
        <p:spPr>
          <a:xfrm>
            <a:off x="6846979" y="64443"/>
            <a:ext cx="47093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Information security (InfoSec) is the protection of both physical and digital information against unauthorised access, disclosure and disruption/alteration. (IBM, 2024, </a:t>
            </a:r>
            <a:r>
              <a:rPr lang="en-GB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What Is Information Security? | IBM</a:t>
            </a:r>
            <a:r>
              <a:rPr lang="en-GB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45714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31CDE-3200-55A4-777D-9263B7E72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Industry Standards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AB563-5229-1359-60DA-623143379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3555"/>
            <a:ext cx="10515600" cy="4351338"/>
          </a:xfrm>
        </p:spPr>
        <p:txBody>
          <a:bodyPr>
            <a:normAutofit fontScale="70000" lnSpcReduction="20000"/>
          </a:bodyPr>
          <a:lstStyle/>
          <a:p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(2 primary recognised standards which help validate a companies proficiency in the InfoSec field)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ISO/IEC 27001</a:t>
            </a:r>
          </a:p>
          <a:p>
            <a:pPr marL="0" indent="0">
              <a:buNone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	- Provides guidance for improving ISMS </a:t>
            </a: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(Information Security Management System)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- Provides a centralised framework	</a:t>
            </a:r>
          </a:p>
          <a:p>
            <a:pPr marL="0" indent="0">
              <a:buNone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	- 5 steps of implementation </a:t>
            </a:r>
          </a:p>
          <a:p>
            <a:pPr marL="0" indent="0">
              <a:buNone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	- Provides certification </a:t>
            </a: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known universally for quality</a:t>
            </a: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NIST SP 800/30</a:t>
            </a:r>
          </a:p>
          <a:p>
            <a:pPr marL="0" indent="0">
              <a:buNone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	- Alternative to ISO/IEC 27001</a:t>
            </a:r>
          </a:p>
          <a:p>
            <a:pPr marL="0" indent="0">
              <a:buNone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	- Provides a Risk assessment guideline</a:t>
            </a:r>
          </a:p>
          <a:p>
            <a:pPr marL="0" indent="0">
              <a:buNone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	-6 Steps to conducting a risk assessment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 case, NIST SP 800/30 has been used primarily 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 has worked primarily on cyber risk and threat 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Management without the </a:t>
            </a:r>
            <a:r>
              <a:rPr lang="en-GB" sz="24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certifation</a:t>
            </a:r>
            <a:r>
              <a:rPr lang="en-GB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standard that ISO requires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891B7A-8AAC-5C1D-F403-525F4D9909EA}"/>
              </a:ext>
            </a:extLst>
          </p:cNvPr>
          <p:cNvSpPr txBox="1"/>
          <p:nvPr/>
        </p:nvSpPr>
        <p:spPr>
          <a:xfrm>
            <a:off x="6715626" y="3057033"/>
            <a:ext cx="4112795" cy="1491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lnSpc>
                <a:spcPct val="115000"/>
              </a:lnSpc>
              <a:spcBef>
                <a:spcPts val="500"/>
              </a:spcBef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Define Scope and Objectives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Conduct Risk Assessment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Implement Security Controls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Monitor and Review Performance</a:t>
            </a:r>
          </a:p>
          <a:p>
            <a:pPr marL="342900" lvl="0" indent="-342900" algn="just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Continuous Reiteration and Improvement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8FFD93-DE83-8AF4-C42B-940A3E77B98C}"/>
              </a:ext>
            </a:extLst>
          </p:cNvPr>
          <p:cNvSpPr txBox="1"/>
          <p:nvPr/>
        </p:nvSpPr>
        <p:spPr>
          <a:xfrm>
            <a:off x="7042484" y="4548467"/>
            <a:ext cx="4940967" cy="2515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lnSpc>
                <a:spcPct val="115000"/>
              </a:lnSpc>
              <a:spcBef>
                <a:spcPts val="500"/>
              </a:spcBef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Identify Threat Sources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Identify Threat Events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Identify Vulnerabilities 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Determine Likelihood of Threat Event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Determine the Negative Impact of Threat Sources</a:t>
            </a:r>
          </a:p>
          <a:p>
            <a:pPr marL="342900" lvl="0" indent="-342900" algn="just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GB" sz="16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Determine Risks via the calculation (Likelihood x Impact</a:t>
            </a:r>
            <a:r>
              <a:rPr lang="en-GB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7834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70CE1-85F3-7EB9-4A72-C03D9A79C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Risk Assessments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853BA-2223-B1E0-977C-AAB2BEFC2E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GB" dirty="0"/>
              <a:t>Risk assessment was developed via online research on vulnerabilities within systems using CVE as the source.</a:t>
            </a:r>
          </a:p>
          <a:p>
            <a:r>
              <a:rPr lang="en-GB" dirty="0"/>
              <a:t>The source of the risk and results of the vulnerability were elaborated </a:t>
            </a:r>
          </a:p>
        </p:txBody>
      </p:sp>
    </p:spTree>
    <p:extLst>
      <p:ext uri="{BB962C8B-B14F-4D97-AF65-F5344CB8AC3E}">
        <p14:creationId xmlns:p14="http://schemas.microsoft.com/office/powerpoint/2010/main" val="182576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C225F-A55F-4C73-85CA-7C01FE992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Risk Matrix</a:t>
            </a:r>
          </a:p>
        </p:txBody>
      </p:sp>
      <p:pic>
        <p:nvPicPr>
          <p:cNvPr id="9" name="Content Placeholder 8" descr="A white rectangular box with black text&#10;&#10;AI-generated content may be incorrect.">
            <a:extLst>
              <a:ext uri="{FF2B5EF4-FFF2-40B4-BE49-F238E27FC236}">
                <a16:creationId xmlns:a16="http://schemas.microsoft.com/office/drawing/2014/main" id="{733CC3FA-082F-7A21-8941-7375AEE8CD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9158" y="715967"/>
            <a:ext cx="4054642" cy="5426065"/>
          </a:xfr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4BD95DF3-1DAD-9E66-73F8-FEB120ECFC4A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6172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Windows Server 2016, 2019 and Windows 8 are old systems (End of Life) </a:t>
            </a:r>
            <a:r>
              <a:rPr lang="en-GB" sz="2400" dirty="0">
                <a:solidFill>
                  <a:srgbClr val="FF0000"/>
                </a:solidFill>
              </a:rPr>
              <a:t>No support due to lack of updating to protect against new vulnerabilities, replace as soon as possible</a:t>
            </a:r>
          </a:p>
          <a:p>
            <a:r>
              <a:rPr lang="en-GB" sz="2400" dirty="0"/>
              <a:t>Threat of Spoofing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143731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DEB11-B1F5-D1F0-225C-2A29CEC60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Risk Matrix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81679B-0309-28D0-5FE9-A7094A2855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47284" y="700657"/>
            <a:ext cx="4006516" cy="5456686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0ACD36-EE6D-BB08-B9F7-FCF755D476CA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6172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Legacy Windows XP is an End-of-Life system</a:t>
            </a:r>
            <a:r>
              <a:rPr lang="en-GB" sz="2400" dirty="0">
                <a:solidFill>
                  <a:srgbClr val="FF0000"/>
                </a:solidFill>
              </a:rPr>
              <a:t> (no more support, however legacy systems are normally critical systems and essential to fulfil organisation needs)</a:t>
            </a:r>
          </a:p>
          <a:p>
            <a:r>
              <a:rPr lang="en-GB" sz="2400" dirty="0"/>
              <a:t>SQL injections and DoS attack threat</a:t>
            </a:r>
          </a:p>
          <a:p>
            <a:r>
              <a:rPr lang="en-GB" sz="2400" dirty="0"/>
              <a:t> Phishing threat</a:t>
            </a:r>
          </a:p>
        </p:txBody>
      </p:sp>
    </p:spTree>
    <p:extLst>
      <p:ext uri="{BB962C8B-B14F-4D97-AF65-F5344CB8AC3E}">
        <p14:creationId xmlns:p14="http://schemas.microsoft.com/office/powerpoint/2010/main" val="37353294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9123FF-5BC1-F310-6FB5-A3917E6381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F3F09-B293-AFF5-2578-D565AF936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Risk Matrix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BA29C7C-2971-C7B7-5D2D-C74FAB8269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26392" y="667836"/>
            <a:ext cx="4027408" cy="552232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6667F59-54A0-35CD-F6E4-5119D9331925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6172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Threat of escalation of privileges and JNDI Injection </a:t>
            </a:r>
          </a:p>
          <a:p>
            <a:r>
              <a:rPr lang="en-GB" sz="2400" dirty="0"/>
              <a:t>Outdated </a:t>
            </a:r>
            <a:r>
              <a:rPr lang="en-GB" sz="2400" dirty="0" err="1"/>
              <a:t>softwares</a:t>
            </a:r>
            <a:r>
              <a:rPr lang="en-GB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76250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F5C7F-60CE-EC2D-6892-3DB0CAA11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Risk Matrix</a:t>
            </a:r>
          </a:p>
        </p:txBody>
      </p:sp>
      <p:pic>
        <p:nvPicPr>
          <p:cNvPr id="5" name="Content Placeholder 4" descr="A white sheet with black text&#10;&#10;AI-generated content may be incorrect.">
            <a:extLst>
              <a:ext uri="{FF2B5EF4-FFF2-40B4-BE49-F238E27FC236}">
                <a16:creationId xmlns:a16="http://schemas.microsoft.com/office/drawing/2014/main" id="{41B9A4F3-4266-206A-B464-6D650B6C32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6535" y="988678"/>
            <a:ext cx="4007265" cy="4880644"/>
          </a:xfr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115E971-00D7-112C-DDA6-AAC7379FE8B7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6172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Weak log-ins and their systems</a:t>
            </a:r>
          </a:p>
          <a:p>
            <a:r>
              <a:rPr lang="en-GB" sz="2400" dirty="0"/>
              <a:t>Verbal sharing of potentially sensitive data</a:t>
            </a:r>
          </a:p>
          <a:p>
            <a:r>
              <a:rPr lang="en-GB" sz="2400" dirty="0"/>
              <a:t>Physical access vulnerability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469962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518</TotalTime>
  <Words>1501</Words>
  <Application>Microsoft Office PowerPoint</Application>
  <PresentationFormat>Widescreen</PresentationFormat>
  <Paragraphs>172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Aptos</vt:lpstr>
      <vt:lpstr>Aptos Display</vt:lpstr>
      <vt:lpstr>Arial</vt:lpstr>
      <vt:lpstr>Calibri</vt:lpstr>
      <vt:lpstr>Office Theme</vt:lpstr>
      <vt:lpstr>New England Hospital Security</vt:lpstr>
      <vt:lpstr>Hospital IT Infrastructure</vt:lpstr>
      <vt:lpstr>Why Security is Needed?</vt:lpstr>
      <vt:lpstr>Industry Standards</vt:lpstr>
      <vt:lpstr>Risk Assessments</vt:lpstr>
      <vt:lpstr>Risk Matrix</vt:lpstr>
      <vt:lpstr>Risk Matrix</vt:lpstr>
      <vt:lpstr>Risk Matrix</vt:lpstr>
      <vt:lpstr>Risk Matrix</vt:lpstr>
      <vt:lpstr>Identified Issues</vt:lpstr>
      <vt:lpstr>Penetration Testing</vt:lpstr>
      <vt:lpstr>Potential Damages</vt:lpstr>
      <vt:lpstr>Mitigation Strategies</vt:lpstr>
      <vt:lpstr>Mitigation Strategies</vt:lpstr>
      <vt:lpstr>Mitigation Strategies</vt:lpstr>
      <vt:lpstr>Mitigation Strategies</vt:lpstr>
      <vt:lpstr>Mitigation Strategies - Human Elements</vt:lpstr>
      <vt:lpstr>Cloud Computing</vt:lpstr>
      <vt:lpstr>Cloud Computing</vt:lpstr>
      <vt:lpstr>Cloud Computing - Migration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Ocean Graham</dc:creator>
  <cp:lastModifiedBy>Ocean Graham</cp:lastModifiedBy>
  <cp:revision>8</cp:revision>
  <dcterms:created xsi:type="dcterms:W3CDTF">2025-04-07T08:07:42Z</dcterms:created>
  <dcterms:modified xsi:type="dcterms:W3CDTF">2025-04-09T11:00:27Z</dcterms:modified>
</cp:coreProperties>
</file>

<file path=docProps/thumbnail.jpeg>
</file>